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D81EA-E0FA-43BE-8691-5BBA42CD3637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E7AAD-5FB1-45FA-93A9-F8FB49054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04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B913A-5F3C-4242-B51C-B140B21D13C1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A2E5E-A2F0-4955-9C49-B715860167F5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7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6B1C-F769-48B7-85C6-3948A326C807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5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201-9B3C-4281-82F0-F70B169776B0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7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2EA70-95D5-473E-9D1D-E9C146089D22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9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DB33-8AF9-4198-8174-14DD85DCDC0E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4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E46C4-2550-4EEC-81BB-0331126F4945}" type="datetime1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5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2BB7-FD6F-4884-BF20-BCF4D1647BE5}" type="datetime1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9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5EA63-1BF2-4D91-B729-E41F7C094132}" type="datetime1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6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A7DF-F9E0-4252-826F-34DBFD2192DB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8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34A7B-A998-4510-A51B-FC51E616423D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6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519A0-D043-4F05-8A00-1189D048C87C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65118-0242-4A27-BD4D-234ED326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results update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A. Zhang, V. Bhopatkar, M. Phipps, </a:t>
            </a:r>
          </a:p>
          <a:p>
            <a:r>
              <a:rPr lang="en-US" altLang="zh-CN" dirty="0" smtClean="0"/>
              <a:t>J. </a:t>
            </a:r>
            <a:r>
              <a:rPr lang="en-US" altLang="zh-CN" dirty="0" err="1" smtClean="0"/>
              <a:t>Twigger</a:t>
            </a:r>
            <a:r>
              <a:rPr lang="en-US" altLang="zh-CN" dirty="0" smtClean="0"/>
              <a:t>, M.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12/02/2013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9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56427"/>
            <a:ext cx="9143997" cy="4545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Y, 25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68B3-EEF6-4A0F-BCEF-924FD230ACF9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05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56427"/>
            <a:ext cx="9143997" cy="45451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Y, 32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F2234-023A-49B7-B139-F595F5245470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19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plane correlations</a:t>
            </a:r>
            <a:endParaRPr lang="en-US" dirty="0"/>
          </a:p>
        </p:txBody>
      </p:sp>
      <p:pic>
        <p:nvPicPr>
          <p:cNvPr id="4" name="Content Placeholder 8" descr="Ref1vs2Y.png"/>
          <p:cNvPicPr>
            <a:picLocks noChangeAspect="1"/>
          </p:cNvPicPr>
          <p:nvPr/>
        </p:nvPicPr>
        <p:blipFill>
          <a:blip r:embed="rId2" cstate="print"/>
          <a:srcRect t="6667" r="19669"/>
          <a:stretch>
            <a:fillRect/>
          </a:stretch>
        </p:blipFill>
        <p:spPr>
          <a:xfrm>
            <a:off x="228600" y="4267200"/>
            <a:ext cx="2956090" cy="2133600"/>
          </a:xfrm>
          <a:prstGeom prst="rect">
            <a:avLst/>
          </a:prstGeom>
        </p:spPr>
      </p:pic>
      <p:pic>
        <p:nvPicPr>
          <p:cNvPr id="5" name="Picture 4" descr="Ref1vs2X.png"/>
          <p:cNvPicPr>
            <a:picLocks noChangeAspect="1"/>
          </p:cNvPicPr>
          <p:nvPr/>
        </p:nvPicPr>
        <p:blipFill>
          <a:blip r:embed="rId3" cstate="print"/>
          <a:srcRect t="6667" r="20163"/>
          <a:stretch>
            <a:fillRect/>
          </a:stretch>
        </p:blipFill>
        <p:spPr>
          <a:xfrm>
            <a:off x="228600" y="1600200"/>
            <a:ext cx="2937917" cy="2133600"/>
          </a:xfrm>
          <a:prstGeom prst="rect">
            <a:avLst/>
          </a:prstGeom>
        </p:spPr>
      </p:pic>
      <p:pic>
        <p:nvPicPr>
          <p:cNvPr id="6" name="Picture 5" descr="Ref3vs2X.png"/>
          <p:cNvPicPr>
            <a:picLocks noChangeAspect="1"/>
          </p:cNvPicPr>
          <p:nvPr/>
        </p:nvPicPr>
        <p:blipFill>
          <a:blip r:embed="rId4" cstate="print"/>
          <a:srcRect r="22960"/>
          <a:stretch>
            <a:fillRect/>
          </a:stretch>
        </p:blipFill>
        <p:spPr>
          <a:xfrm>
            <a:off x="3276600" y="1447800"/>
            <a:ext cx="2834983" cy="2286000"/>
          </a:xfrm>
          <a:prstGeom prst="rect">
            <a:avLst/>
          </a:prstGeom>
        </p:spPr>
      </p:pic>
      <p:pic>
        <p:nvPicPr>
          <p:cNvPr id="7" name="Picture 6" descr="Ref3vs2Y.png"/>
          <p:cNvPicPr>
            <a:picLocks noChangeAspect="1"/>
          </p:cNvPicPr>
          <p:nvPr/>
        </p:nvPicPr>
        <p:blipFill>
          <a:blip r:embed="rId5" cstate="print"/>
          <a:srcRect r="23863"/>
          <a:stretch>
            <a:fillRect/>
          </a:stretch>
        </p:blipFill>
        <p:spPr>
          <a:xfrm>
            <a:off x="3276600" y="4114800"/>
            <a:ext cx="2801752" cy="2286000"/>
          </a:xfrm>
          <a:prstGeom prst="rect">
            <a:avLst/>
          </a:prstGeom>
        </p:spPr>
      </p:pic>
      <p:pic>
        <p:nvPicPr>
          <p:cNvPr id="8" name="Picture 7" descr="Ref4vsRef3.png"/>
          <p:cNvPicPr>
            <a:picLocks noChangeAspect="1"/>
          </p:cNvPicPr>
          <p:nvPr/>
        </p:nvPicPr>
        <p:blipFill>
          <a:blip r:embed="rId6" cstate="print"/>
          <a:srcRect r="23893"/>
          <a:stretch>
            <a:fillRect/>
          </a:stretch>
        </p:blipFill>
        <p:spPr>
          <a:xfrm>
            <a:off x="6172200" y="1447800"/>
            <a:ext cx="2800672" cy="2286000"/>
          </a:xfrm>
          <a:prstGeom prst="rect">
            <a:avLst/>
          </a:prstGeom>
        </p:spPr>
      </p:pic>
      <p:pic>
        <p:nvPicPr>
          <p:cNvPr id="9" name="Picture 8" descr="Ref4vsRef3Y.png"/>
          <p:cNvPicPr>
            <a:picLocks noChangeAspect="1"/>
          </p:cNvPicPr>
          <p:nvPr/>
        </p:nvPicPr>
        <p:blipFill>
          <a:blip r:embed="rId7" cstate="print"/>
          <a:srcRect r="23863"/>
          <a:stretch>
            <a:fillRect/>
          </a:stretch>
        </p:blipFill>
        <p:spPr>
          <a:xfrm>
            <a:off x="6172200" y="4114800"/>
            <a:ext cx="2801752" cy="22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1219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Ref1 vs. Ref2 X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0" y="1219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Ref3 vs. Ref2 X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1219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Ref4 vs. Ref3 X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3886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Ref1 vs. Ref2 Y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00" y="3886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Ref3 vs. Ref2 Y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3886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Ref4 vs. Ref3 Y plane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16-098A-4FD6-8F1F-772A007DA960}" type="datetime1">
              <a:rPr lang="en-US" smtClean="0"/>
              <a:t>12/2/2013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38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scan on CMS ZZ detector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1447800"/>
            <a:ext cx="8229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Conditions: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HV range: </a:t>
            </a:r>
            <a:r>
              <a:rPr lang="en-US" sz="2500" dirty="0" smtClean="0">
                <a:solidFill>
                  <a:srgbClr val="FF0000"/>
                </a:solidFill>
              </a:rPr>
              <a:t>3000V – 3400V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Beam energy: </a:t>
            </a:r>
            <a:r>
              <a:rPr lang="en-US" sz="2500" dirty="0" smtClean="0">
                <a:solidFill>
                  <a:srgbClr val="FF0000"/>
                </a:solidFill>
              </a:rPr>
              <a:t>25GeV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Scanned on sector: </a:t>
            </a:r>
            <a:r>
              <a:rPr lang="en-US" sz="2500" dirty="0" smtClean="0">
                <a:solidFill>
                  <a:srgbClr val="FF0000"/>
                </a:solidFill>
              </a:rPr>
              <a:t>5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SRS time windows: </a:t>
            </a:r>
            <a:r>
              <a:rPr lang="en-US" sz="2500" dirty="0" smtClean="0">
                <a:solidFill>
                  <a:srgbClr val="FF0000"/>
                </a:solidFill>
              </a:rPr>
              <a:t>25ns * 9</a:t>
            </a:r>
          </a:p>
          <a:p>
            <a:endParaRPr lang="en-US" sz="2500" dirty="0">
              <a:solidFill>
                <a:srgbClr val="3333CC"/>
              </a:solidFill>
            </a:endParaRPr>
          </a:p>
        </p:txBody>
      </p:sp>
      <p:sp>
        <p:nvSpPr>
          <p:cNvPr id="18" name="Flowchart: Manual Operation 17"/>
          <p:cNvSpPr/>
          <p:nvPr/>
        </p:nvSpPr>
        <p:spPr>
          <a:xfrm rot="16200000">
            <a:off x="3695700" y="1943100"/>
            <a:ext cx="3048000" cy="5867400"/>
          </a:xfrm>
          <a:prstGeom prst="flowChartManualOpe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048000" y="3505200"/>
            <a:ext cx="0" cy="2819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10000" y="3581400"/>
            <a:ext cx="0" cy="2667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2000" y="3657600"/>
            <a:ext cx="0" cy="2514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34000" y="3733800"/>
            <a:ext cx="0" cy="2362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096000" y="3810000"/>
            <a:ext cx="0" cy="2209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81800" y="3886200"/>
            <a:ext cx="0" cy="2057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467600" y="3962400"/>
            <a:ext cx="0" cy="1905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2286000" y="4495800"/>
            <a:ext cx="5867400" cy="76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286000" y="5257800"/>
            <a:ext cx="5867400" cy="152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43800" y="4114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Eta1_1</a:t>
            </a:r>
            <a:endParaRPr 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7543800" y="4724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Eta1_2</a:t>
            </a:r>
            <a:endParaRPr 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7543800" y="5486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Eta1_3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6858000" y="4114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Eta2_1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Eta2_2</a:t>
            </a:r>
            <a:endParaRPr lang="en-US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0" y="5486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Eta2_3</a:t>
            </a:r>
            <a:endParaRPr lang="en-US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3886200" y="5562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Eta6_3</a:t>
            </a:r>
            <a:endParaRPr lang="en-U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4724400" y="5562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Eta5_3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5486400" y="5486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Eta4_3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6172200" y="5486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Eta3_3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3200400" y="5638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Eta7_3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2438400" y="5638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Eta8_3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32004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Eta7_2</a:t>
            </a:r>
            <a:endParaRPr lang="en-US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39624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Eta6_2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47244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Eta5_2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54864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Eta4_2</a:t>
            </a:r>
            <a:endParaRPr lang="en-US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61722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Eta3_2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2362200" y="4800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Eta8_2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6172200" y="4114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Eta3_1</a:t>
            </a:r>
            <a:endParaRPr lang="en-US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5486400" y="41148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Eta4_1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4724400" y="4038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Eta5_1</a:t>
            </a:r>
            <a:endParaRPr lang="en-US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3886200" y="4038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Eta6_1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3200400" y="40386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Eta7_1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2438400" y="3962400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Eta8_1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990600" y="3810000"/>
            <a:ext cx="982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Upper APV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945716" y="4838700"/>
            <a:ext cx="102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Middle APV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980982" y="5771962"/>
            <a:ext cx="991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Lower APV</a:t>
            </a:r>
            <a:endParaRPr lang="en-US" b="1" dirty="0"/>
          </a:p>
        </p:txBody>
      </p:sp>
      <p:sp>
        <p:nvSpPr>
          <p:cNvPr id="55" name="Frame 54"/>
          <p:cNvSpPr/>
          <p:nvPr/>
        </p:nvSpPr>
        <p:spPr>
          <a:xfrm>
            <a:off x="4572000" y="4572000"/>
            <a:ext cx="762000" cy="685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2587-65C2-4896-8BD1-2152BB3A4DBE}" type="datetime1">
              <a:rPr lang="en-US" smtClean="0"/>
              <a:t>12/2/2013</a:t>
            </a:fld>
            <a:endParaRPr lang="en-US"/>
          </a:p>
        </p:txBody>
      </p: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31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1666"/>
            <a:ext cx="9144000" cy="2254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5800"/>
            <a:ext cx="9144000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762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3000V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2743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3200V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5105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3400V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5835134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Cluster </a:t>
            </a:r>
            <a:r>
              <a:rPr lang="en-US" b="1" dirty="0" smtClean="0">
                <a:solidFill>
                  <a:srgbClr val="FF0000"/>
                </a:solidFill>
              </a:rPr>
              <a:t>multiplicity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Most of events have only one cluster!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1AC79-C1AF-46BC-9C7E-260055160EA8}" type="datetime1">
              <a:rPr lang="en-US" smtClean="0"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84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98" y="0"/>
            <a:ext cx="913070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" y="2241666"/>
            <a:ext cx="9130702" cy="2254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" y="4495800"/>
            <a:ext cx="9130702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9200" y="762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3000V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2743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3200V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5105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3400V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5725391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Cluster charge distributions (in ADC counts)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It becomes saturate at higher voltage.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DF56-24FA-4981-8EA1-DB9462EE2198}" type="datetime1">
              <a:rPr lang="en-US" smtClean="0"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86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76800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876800" cy="342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450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Cluster size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3974068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Cluster charge in ADC counts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(Landau fitting, MPV values,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Error &lt; 0.7%)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304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RMS of 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Cluster multiplicity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38494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Max. time bin number of peak charge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FA35E-5A21-4A2A-9C1E-DB204FFFD89D}" type="datetime1">
              <a:rPr lang="en-US" smtClean="0"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EE65118-0242-4A27-BD4D-234ED326C5A6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54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scan for 10cm ZZ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447800"/>
            <a:ext cx="822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Conditions: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ZZ strip number on each detector: </a:t>
            </a:r>
            <a:r>
              <a:rPr lang="en-US" sz="2500" dirty="0" smtClean="0">
                <a:solidFill>
                  <a:srgbClr val="FF0000"/>
                </a:solidFill>
              </a:rPr>
              <a:t>30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HV range: </a:t>
            </a:r>
            <a:r>
              <a:rPr lang="en-US" sz="2500" dirty="0" smtClean="0">
                <a:solidFill>
                  <a:srgbClr val="FF0000"/>
                </a:solidFill>
              </a:rPr>
              <a:t>3800V – 4200V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Beam energy: </a:t>
            </a:r>
            <a:r>
              <a:rPr lang="en-US" sz="2500" dirty="0" smtClean="0">
                <a:solidFill>
                  <a:srgbClr val="FF0000"/>
                </a:solidFill>
              </a:rPr>
              <a:t>25GeV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Scanned on center (approximately)</a:t>
            </a:r>
            <a:endParaRPr lang="en-US" sz="2500" dirty="0" smtClean="0">
              <a:solidFill>
                <a:srgbClr val="FF0000"/>
              </a:solidFill>
            </a:endParaRPr>
          </a:p>
          <a:p>
            <a:r>
              <a:rPr lang="en-US" sz="2500" dirty="0" smtClean="0">
                <a:solidFill>
                  <a:srgbClr val="3333CC"/>
                </a:solidFill>
              </a:rPr>
              <a:t>SRS time windows: </a:t>
            </a:r>
            <a:r>
              <a:rPr lang="en-US" sz="2500" dirty="0" smtClean="0">
                <a:solidFill>
                  <a:srgbClr val="FF0000"/>
                </a:solidFill>
              </a:rPr>
              <a:t>25ns * 9</a:t>
            </a:r>
          </a:p>
          <a:p>
            <a:r>
              <a:rPr lang="en-US" sz="2500" dirty="0" smtClean="0">
                <a:solidFill>
                  <a:srgbClr val="3333CC"/>
                </a:solidFill>
              </a:rPr>
              <a:t>detector was rotated a </a:t>
            </a:r>
            <a:r>
              <a:rPr lang="en-US" sz="2500" dirty="0" smtClean="0">
                <a:solidFill>
                  <a:srgbClr val="FF0000"/>
                </a:solidFill>
              </a:rPr>
              <a:t>30 deg. </a:t>
            </a:r>
            <a:r>
              <a:rPr lang="en-US" sz="2500" dirty="0">
                <a:solidFill>
                  <a:srgbClr val="3333CC"/>
                </a:solidFill>
              </a:rPr>
              <a:t>a</a:t>
            </a:r>
            <a:r>
              <a:rPr lang="en-US" sz="2500" dirty="0" smtClean="0">
                <a:solidFill>
                  <a:srgbClr val="3333CC"/>
                </a:solidFill>
              </a:rPr>
              <a:t>ngle.</a:t>
            </a:r>
          </a:p>
          <a:p>
            <a:endParaRPr lang="en-US" sz="2500" dirty="0">
              <a:solidFill>
                <a:srgbClr val="3333CC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E3D6C-1CE5-4672-A989-523C8F808A4E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51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3855"/>
            <a:ext cx="4876800" cy="3368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26" y="3395836"/>
            <a:ext cx="4869873" cy="3309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533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RMS of 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Cluster size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00186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MPV of 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Cluster charge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54581-2295-4D45-BDD1-30D0E2593F14}" type="datetime1">
              <a:rPr lang="en-US" smtClean="0"/>
              <a:t>12/2/2013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58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84"/>
            <a:ext cx="4648199" cy="2214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" y="2362200"/>
            <a:ext cx="4638891" cy="2209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7883"/>
            <a:ext cx="4648199" cy="2214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810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Master APV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1811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3800V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2754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4000V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4964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</a:rPr>
              <a:t>4200V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11824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Delta_Y</a:t>
            </a:r>
            <a:r>
              <a:rPr lang="en-US" b="1" dirty="0" smtClean="0">
                <a:solidFill>
                  <a:srgbClr val="FF0000"/>
                </a:solidFill>
              </a:rPr>
              <a:t> in mm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152400"/>
            <a:ext cx="4495801" cy="3886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24400" y="4038600"/>
            <a:ext cx="434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3333CC"/>
                </a:solidFill>
              </a:rPr>
              <a:t>Delta_Y</a:t>
            </a:r>
            <a:r>
              <a:rPr lang="en-US" sz="2000" b="1" dirty="0" smtClean="0">
                <a:solidFill>
                  <a:srgbClr val="3333CC"/>
                </a:solidFill>
              </a:rPr>
              <a:t> distribution </a:t>
            </a:r>
            <a:r>
              <a:rPr lang="en-US" sz="2000" b="1" dirty="0" err="1" smtClean="0">
                <a:solidFill>
                  <a:srgbClr val="3333CC"/>
                </a:solidFill>
              </a:rPr>
              <a:t>vs</a:t>
            </a:r>
            <a:r>
              <a:rPr lang="en-US" sz="2000" b="1" dirty="0" smtClean="0">
                <a:solidFill>
                  <a:srgbClr val="3333CC"/>
                </a:solidFill>
              </a:rPr>
              <a:t> HV.</a:t>
            </a:r>
          </a:p>
          <a:p>
            <a:endParaRPr lang="en-US" sz="2000" b="1" dirty="0" smtClean="0">
              <a:solidFill>
                <a:srgbClr val="3333CC"/>
              </a:solidFill>
            </a:endParaRPr>
          </a:p>
          <a:p>
            <a:r>
              <a:rPr lang="en-US" sz="2000" b="1" dirty="0" smtClean="0">
                <a:solidFill>
                  <a:srgbClr val="3333CC"/>
                </a:solidFill>
              </a:rPr>
              <a:t>We are trying to study spatial resolution of </a:t>
            </a:r>
            <a:r>
              <a:rPr lang="en-US" sz="2000" b="1" dirty="0" err="1" smtClean="0">
                <a:solidFill>
                  <a:srgbClr val="3333CC"/>
                </a:solidFill>
              </a:rPr>
              <a:t>zz</a:t>
            </a:r>
            <a:r>
              <a:rPr lang="en-US" sz="2000" b="1" dirty="0" smtClean="0">
                <a:solidFill>
                  <a:srgbClr val="3333CC"/>
                </a:solidFill>
              </a:rPr>
              <a:t> strips, with the 10cm detectors (the two detectors were very close to each other).</a:t>
            </a:r>
          </a:p>
          <a:p>
            <a:r>
              <a:rPr lang="en-US" sz="2000" b="1" dirty="0" smtClean="0">
                <a:solidFill>
                  <a:srgbClr val="3333CC"/>
                </a:solidFill>
              </a:rPr>
              <a:t>The sigma is around 0.370mm, giving a resolution of ~0.26mm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2380-2409-4B5A-80B1-DB060DFE1865}" type="datetime1">
              <a:rPr lang="en-US" smtClean="0"/>
              <a:t>12/2/2013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50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profiles study with reference detectors</a:t>
            </a:r>
          </a:p>
          <a:p>
            <a:r>
              <a:rPr lang="en-US" dirty="0" smtClean="0"/>
              <a:t>Results of HV scan for CMS ZZ and 10cm ZZ detectors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Results of position scan for CMS ZZ and 10cm ZZ detectors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FE43-9578-49BF-B076-2D48D24F4FBF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44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After more than 1 month hard work in our group, we get a stable version of Amore, which is able to analyze the raw data files.</a:t>
            </a:r>
          </a:p>
          <a:p>
            <a:r>
              <a:rPr lang="en-US" dirty="0" smtClean="0"/>
              <a:t>All the data we collected are pretty good!</a:t>
            </a:r>
          </a:p>
          <a:p>
            <a:r>
              <a:rPr lang="en-US" dirty="0" smtClean="0"/>
              <a:t>We are getting nice beam profiles, coordinate correlations, and results of HV scans show CMS ZZ and 10cm ZZ detectors are working well!</a:t>
            </a:r>
          </a:p>
          <a:p>
            <a:endParaRPr lang="en-US" dirty="0" smtClean="0"/>
          </a:p>
          <a:p>
            <a:r>
              <a:rPr lang="en-US" sz="3900" dirty="0" smtClean="0"/>
              <a:t>Next step:</a:t>
            </a:r>
          </a:p>
          <a:p>
            <a:pPr marL="514350" indent="-514350">
              <a:buAutoNum type="arabicParenBoth"/>
            </a:pPr>
            <a:r>
              <a:rPr lang="en-US" dirty="0" smtClean="0"/>
              <a:t>Continue to summarize more results from current analysis software package (we have many different scenarios that can be compared).</a:t>
            </a:r>
          </a:p>
          <a:p>
            <a:pPr marL="514350" indent="-514350">
              <a:buAutoNum type="arabicParenBoth"/>
            </a:pPr>
            <a:r>
              <a:rPr lang="en-US" dirty="0" smtClean="0"/>
              <a:t>Implement the tracking function</a:t>
            </a:r>
          </a:p>
          <a:p>
            <a:pPr marL="514350" indent="-514350">
              <a:buAutoNum type="arabicParenBoth"/>
            </a:pPr>
            <a:r>
              <a:rPr lang="en-US" dirty="0" smtClean="0"/>
              <a:t>Once we understand the results </a:t>
            </a:r>
            <a:r>
              <a:rPr lang="en-US" altLang="zh-CN" dirty="0" smtClean="0"/>
              <a:t>better, we will start preparing for publications and presenting them systematically.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0200" y="5934670"/>
            <a:ext cx="2710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Thanks!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4FEE-F9DC-448A-975E-1F65FB317F00}" type="datetime1">
              <a:rPr lang="en-US" smtClean="0"/>
              <a:t>12/2/2013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4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profiles – 2D plots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4000" cy="4545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9436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20GeV beam, 220k raw events.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40DC-9387-46A5-983B-0CE2D5033EC4}" type="datetime1">
              <a:rPr lang="en-US" smtClean="0"/>
              <a:t>12/2/2013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74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3999" cy="4545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9436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25GeV beam.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CECA2-8E8B-4BCC-B672-DBA531915C3E}" type="datetime1">
              <a:rPr lang="en-US" smtClean="0"/>
              <a:t>12/2/2013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0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3999" cy="4545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9436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32GeV beam.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909E0-D358-42E1-A393-1B0A52AB8FAB}" type="datetime1">
              <a:rPr lang="en-US" smtClean="0"/>
              <a:t>12/2/2013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5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profiles – 1D plots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4000" cy="4545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X, 20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F747-C272-4983-A4E0-D623172DC7EA}" type="datetime1">
              <a:rPr lang="en-US" smtClean="0"/>
              <a:t>12/2/2013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3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4000" cy="45451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X, 25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8304-6D6C-4A5D-B522-F34695ACC843}" type="datetime1">
              <a:rPr lang="en-US" smtClean="0"/>
              <a:t>12/2/2013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66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3999" cy="45451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X, 32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E6B5-1018-4664-B3BB-B47644131679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60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27"/>
            <a:ext cx="9143999" cy="4545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5867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</a:rPr>
              <a:t>1D </a:t>
            </a:r>
            <a:r>
              <a:rPr lang="en-US" altLang="zh-CN" b="1" dirty="0" smtClean="0">
                <a:solidFill>
                  <a:srgbClr val="3333CC"/>
                </a:solidFill>
              </a:rPr>
              <a:t>plot in Y, 20 </a:t>
            </a:r>
            <a:r>
              <a:rPr lang="en-US" altLang="zh-CN" b="1" dirty="0" err="1" smtClean="0">
                <a:solidFill>
                  <a:srgbClr val="3333CC"/>
                </a:solidFill>
              </a:rPr>
              <a:t>GeV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6D900-779E-45F5-91DF-DF1DE73929BC}" type="datetime1">
              <a:rPr lang="en-US" smtClean="0"/>
              <a:t>12/2/2013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5118-0242-4A27-BD4D-234ED326C5A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14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543</Words>
  <Application>Microsoft Office PowerPoint</Application>
  <PresentationFormat>On-screen Show (4:3)</PresentationFormat>
  <Paragraphs>147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FNAL beam test results update</vt:lpstr>
      <vt:lpstr>Outline</vt:lpstr>
      <vt:lpstr>Beam profiles – 2D plots</vt:lpstr>
      <vt:lpstr>PowerPoint Presentation</vt:lpstr>
      <vt:lpstr>PowerPoint Presentation</vt:lpstr>
      <vt:lpstr>Beam profiles – 1D plots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 plane correlations</vt:lpstr>
      <vt:lpstr>HV scan on CMS ZZ detector</vt:lpstr>
      <vt:lpstr>PowerPoint Presentation</vt:lpstr>
      <vt:lpstr>PowerPoint Presentation</vt:lpstr>
      <vt:lpstr>PowerPoint Presentation</vt:lpstr>
      <vt:lpstr>HV scan for 10cm ZZ</vt:lpstr>
      <vt:lpstr>PowerPoint Presentation</vt:lpstr>
      <vt:lpstr>PowerPoint Presentation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beam test results update</dc:title>
  <dc:creator>hepA</dc:creator>
  <cp:lastModifiedBy>hepA</cp:lastModifiedBy>
  <cp:revision>34</cp:revision>
  <dcterms:created xsi:type="dcterms:W3CDTF">2013-12-02T19:14:32Z</dcterms:created>
  <dcterms:modified xsi:type="dcterms:W3CDTF">2013-12-02T20:17:58Z</dcterms:modified>
</cp:coreProperties>
</file>